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9" r:id="rId1"/>
  </p:sldMasterIdLst>
  <p:notesMasterIdLst>
    <p:notesMasterId r:id="rId8"/>
  </p:notesMasterIdLst>
  <p:handoutMasterIdLst>
    <p:handoutMasterId r:id="rId9"/>
  </p:handoutMasterIdLst>
  <p:sldIdLst>
    <p:sldId id="563" r:id="rId2"/>
    <p:sldId id="564" r:id="rId3"/>
    <p:sldId id="565" r:id="rId4"/>
    <p:sldId id="566" r:id="rId5"/>
    <p:sldId id="567" r:id="rId6"/>
    <p:sldId id="568" r:id="rId7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17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339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509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679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5849" algn="l" defTabSz="914339" rtl="0" eaLnBrk="1" latinLnBrk="0" hangingPunct="1"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018" algn="l" defTabSz="914339" rtl="0" eaLnBrk="1" latinLnBrk="0" hangingPunct="1"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188" algn="l" defTabSz="914339" rtl="0" eaLnBrk="1" latinLnBrk="0" hangingPunct="1"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357" algn="l" defTabSz="914339" rtl="0" eaLnBrk="1" latinLnBrk="0" hangingPunct="1"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C1E0FF"/>
    <a:srgbClr val="0056AC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5933" autoAdjust="0"/>
  </p:normalViewPr>
  <p:slideViewPr>
    <p:cSldViewPr snapToGrid="0">
      <p:cViewPr varScale="1">
        <p:scale>
          <a:sx n="50" d="100"/>
          <a:sy n="50" d="100"/>
        </p:scale>
        <p:origin x="725" y="29"/>
      </p:cViewPr>
      <p:guideLst>
        <p:guide orient="horz" pos="3950"/>
        <p:guide pos="2257"/>
        <p:guide pos="4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002" y="91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6" tIns="47958" rIns="95916" bIns="47958" numCol="1" anchor="t" anchorCtr="0" compatLnSpc="1">
            <a:prstTxWarp prst="textNoShape">
              <a:avLst/>
            </a:prstTxWarp>
          </a:bodyPr>
          <a:lstStyle>
            <a:lvl1pPr defTabSz="959765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6" tIns="47958" rIns="95916" bIns="47958" numCol="1" anchor="t" anchorCtr="0" compatLnSpc="1">
            <a:prstTxWarp prst="textNoShape">
              <a:avLst/>
            </a:prstTxWarp>
          </a:bodyPr>
          <a:lstStyle>
            <a:lvl1pPr algn="r" defTabSz="959765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6" tIns="47958" rIns="95916" bIns="47958" numCol="1" anchor="b" anchorCtr="0" compatLnSpc="1">
            <a:prstTxWarp prst="textNoShape">
              <a:avLst/>
            </a:prstTxWarp>
          </a:bodyPr>
          <a:lstStyle>
            <a:lvl1pPr defTabSz="959765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6" tIns="47958" rIns="95916" bIns="47958" numCol="1" anchor="b" anchorCtr="0" compatLnSpc="1">
            <a:prstTxWarp prst="textNoShape">
              <a:avLst/>
            </a:prstTxWarp>
          </a:bodyPr>
          <a:lstStyle>
            <a:lvl1pPr algn="r" defTabSz="959765">
              <a:defRPr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E83A17EA-649D-4647-BF56-635F5407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186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>
            <a:lvl1pPr algn="l" defTabSz="966454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Revised:</a:t>
            </a:r>
          </a:p>
          <a:p>
            <a:pPr>
              <a:defRPr/>
            </a:pPr>
            <a:r>
              <a:rPr lang="en-US" dirty="0"/>
              <a:t>02/2018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3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>
            <a:lvl1pPr algn="ctr" defTabSz="966454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Preliminary Training for Drug Evaluation and Classification</a:t>
            </a:r>
          </a:p>
          <a:p>
            <a:pPr>
              <a:defRPr/>
            </a:pPr>
            <a:r>
              <a:rPr lang="en-US" dirty="0"/>
              <a:t>Alcohol Workshop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>
            <a:lvl1pPr algn="r" defTabSz="966454">
              <a:defRPr sz="10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5</a:t>
            </a:r>
          </a:p>
          <a:p>
            <a:pPr>
              <a:defRPr/>
            </a:pPr>
            <a:r>
              <a:rPr lang="en-US" dirty="0"/>
              <a:t>Page </a:t>
            </a:r>
            <a:fld id="{B3C8DC8C-314E-43E3-923E-BD297876D95B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79" y="3022017"/>
            <a:ext cx="63398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43505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17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339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509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679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584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8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8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5</a:t>
            </a:r>
          </a:p>
          <a:p>
            <a:pPr>
              <a:defRPr/>
            </a:pPr>
            <a:r>
              <a:rPr lang="en-US"/>
              <a:t>Page </a:t>
            </a:r>
            <a:fld id="{B3C8DC8C-314E-43E3-923E-BD297876D95B}" type="slidenum">
              <a:rPr lang="en-US" smtClean="0"/>
              <a:pPr>
                <a:defRPr/>
              </a:pPr>
              <a:t>1</a:t>
            </a:fld>
            <a:r>
              <a:rPr lang="en-US"/>
              <a:t> of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3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7" y="3116455"/>
            <a:ext cx="6424551" cy="6044034"/>
          </a:xfrm>
        </p:spPr>
        <p:txBody>
          <a:bodyPr/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57200" algn="l"/>
                <a:tab pos="5943600" algn="r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5</a:t>
            </a:r>
          </a:p>
          <a:p>
            <a:pPr>
              <a:defRPr/>
            </a:pPr>
            <a:r>
              <a:rPr lang="en-US"/>
              <a:t>Page </a:t>
            </a:r>
            <a:fld id="{B3C8DC8C-314E-43E3-923E-BD297876D95B}" type="slidenum">
              <a:rPr lang="en-US" smtClean="0"/>
              <a:pPr>
                <a:defRPr/>
              </a:pPr>
              <a:t>2</a:t>
            </a:fld>
            <a:r>
              <a:rPr lang="en-US"/>
              <a:t> of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7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36426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5</a:t>
            </a:r>
          </a:p>
          <a:p>
            <a:pPr>
              <a:defRPr/>
            </a:pPr>
            <a:r>
              <a:rPr lang="en-US"/>
              <a:t>Page </a:t>
            </a:r>
            <a:fld id="{B3C8DC8C-314E-43E3-923E-BD297876D95B}" type="slidenum">
              <a:rPr lang="en-US" smtClean="0"/>
              <a:pPr>
                <a:defRPr/>
              </a:pPr>
              <a:t>3</a:t>
            </a:fld>
            <a:r>
              <a:rPr lang="en-US"/>
              <a:t> of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0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485668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5</a:t>
            </a:r>
          </a:p>
          <a:p>
            <a:pPr>
              <a:defRPr/>
            </a:pPr>
            <a:r>
              <a:rPr lang="en-US"/>
              <a:t>Page </a:t>
            </a:r>
            <a:fld id="{B3C8DC8C-314E-43E3-923E-BD297876D95B}" type="slidenum">
              <a:rPr lang="en-US" smtClean="0"/>
              <a:pPr>
                <a:defRPr/>
              </a:pPr>
              <a:t>4</a:t>
            </a:fld>
            <a:r>
              <a:rPr lang="en-US"/>
              <a:t> of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4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1" y="3116455"/>
            <a:ext cx="6473793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5</a:t>
            </a:r>
          </a:p>
          <a:p>
            <a:pPr>
              <a:defRPr/>
            </a:pPr>
            <a:r>
              <a:rPr lang="en-US"/>
              <a:t>Page </a:t>
            </a:r>
            <a:fld id="{B3C8DC8C-314E-43E3-923E-BD297876D95B}" type="slidenum">
              <a:rPr lang="en-US" smtClean="0"/>
              <a:pPr>
                <a:defRPr/>
              </a:pPr>
              <a:t>5</a:t>
            </a:fld>
            <a:r>
              <a:rPr lang="en-US"/>
              <a:t> of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6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50042" cy="6044034"/>
          </a:xfrm>
        </p:spPr>
        <p:txBody>
          <a:bodyPr/>
          <a:lstStyle/>
          <a:p>
            <a:endParaRPr lang="en-US" alt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5</a:t>
            </a:r>
          </a:p>
          <a:p>
            <a:pPr>
              <a:defRPr/>
            </a:pPr>
            <a:r>
              <a:rPr lang="en-US"/>
              <a:t>Page </a:t>
            </a:r>
            <a:fld id="{B3C8DC8C-314E-43E3-923E-BD297876D95B}" type="slidenum">
              <a:rPr lang="en-US" smtClean="0"/>
              <a:pPr>
                <a:defRPr/>
              </a:pPr>
              <a:t>6</a:t>
            </a:fld>
            <a:r>
              <a:rPr lang="en-US"/>
              <a:t> of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1"/>
            <a:ext cx="3381375" cy="37476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D9049F-57DD-4E4E-98D5-63619AA61663}"/>
              </a:ext>
            </a:extLst>
          </p:cNvPr>
          <p:cNvGrpSpPr/>
          <p:nvPr userDrawn="1"/>
        </p:nvGrpSpPr>
        <p:grpSpPr>
          <a:xfrm>
            <a:off x="1680324" y="5325672"/>
            <a:ext cx="5783353" cy="1066909"/>
            <a:chOff x="1849343" y="5325672"/>
            <a:chExt cx="5783353" cy="1066909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3187464-8CA5-4198-A5F9-BE08755AB5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769" y="5325672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75CE8E-D6D6-4ECB-A2F9-1F18975094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053" y="5479499"/>
              <a:ext cx="1136643" cy="7592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8D2334-75AF-4C00-BF24-6FABF96D6F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9343" y="5619374"/>
              <a:ext cx="1199169" cy="47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91979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D4AE-3C05-49D8-B2ED-EB10BCE5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F96FC-ABC6-4560-B32B-62D03CF04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6D7E1C-2EB5-4A69-A646-E60FB20384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/>
            </a:lvl2pPr>
            <a:lvl3pPr>
              <a:lnSpc>
                <a:spcPct val="100000"/>
              </a:lnSpc>
              <a:spcAft>
                <a:spcPts val="1200"/>
              </a:spcAft>
              <a:defRPr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305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lang="en-US" sz="2600" b="0" dirty="0"/>
            </a:lvl1pPr>
            <a:lvl2pPr>
              <a:defRPr lang="en-US" sz="2400" b="0" dirty="0"/>
            </a:lvl2pPr>
            <a:lvl3pPr>
              <a:defRPr lang="en-US" b="0" dirty="0"/>
            </a:lvl3pPr>
            <a:lvl4pPr>
              <a:defRPr lang="en-US" b="0" dirty="0"/>
            </a:lvl4pPr>
            <a:lvl5pPr>
              <a:defRPr lang="en-US" b="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6835776" y="6432555"/>
            <a:ext cx="2133600" cy="36512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bg1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5-</a:t>
            </a:r>
            <a:fld id="{8F71FEAF-F6AA-430B-8CBB-EF9419CE0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5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410330"/>
            <a:ext cx="3581400" cy="36671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6835776" y="6432555"/>
            <a:ext cx="2133600" cy="36512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bg1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5-</a:t>
            </a:r>
            <a:fld id="{D19FD7E1-A8D1-49E1-8D3F-FE4FA1B2A8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3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5-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3064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5-Alcohol Workshop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/>
        </p:nvSpPr>
        <p:spPr>
          <a:xfrm>
            <a:off x="0" y="6515325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Preliminary Training for DEC Program</a:t>
            </a:r>
          </a:p>
        </p:txBody>
      </p:sp>
    </p:spTree>
    <p:extLst>
      <p:ext uri="{BB962C8B-B14F-4D97-AF65-F5344CB8AC3E}">
        <p14:creationId xmlns:p14="http://schemas.microsoft.com/office/powerpoint/2010/main" val="156158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76263" indent="-376238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35560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43000" indent="-35560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754176" y="2020664"/>
            <a:ext cx="355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17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339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509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679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kern="0" dirty="0">
                <a:solidFill>
                  <a:schemeClr val="tx2"/>
                </a:solidFill>
              </a:rPr>
              <a:t>Session 5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752082" y="2874739"/>
            <a:ext cx="4361921" cy="84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ea typeface="+mn-ea"/>
              </a:rPr>
              <a:t>Alcohol Workshop</a:t>
            </a:r>
          </a:p>
        </p:txBody>
      </p:sp>
      <p:graphicFrame>
        <p:nvGraphicFramePr>
          <p:cNvPr id="7" name="Object 10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9244577"/>
              </p:ext>
            </p:extLst>
          </p:nvPr>
        </p:nvGraphicFramePr>
        <p:xfrm>
          <a:off x="467759" y="3056449"/>
          <a:ext cx="2743200" cy="205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Photo Editor Photo" r:id="rId5" imgW="6095238" imgH="4571429" progId="">
                  <p:embed/>
                </p:oleObj>
              </mc:Choice>
              <mc:Fallback>
                <p:oleObj name="Photo Editor Photo" r:id="rId5" imgW="6095238" imgH="457142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59" y="3056449"/>
                        <a:ext cx="2743200" cy="2057401"/>
                      </a:xfrm>
                      <a:prstGeom prst="rect">
                        <a:avLst/>
                      </a:prstGeom>
                      <a:noFill/>
                      <a:ln w="222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XII"/>
          <p:cNvPicPr>
            <a:picLocks noChangeAspect="1" noChangeArrowheads="1"/>
          </p:cNvPicPr>
          <p:nvPr/>
        </p:nvPicPr>
        <p:blipFill>
          <a:blip r:embed="rId7"/>
          <a:srcRect l="25000" t="23000" r="32715" b="23000"/>
          <a:stretch>
            <a:fillRect/>
          </a:stretch>
        </p:blipFill>
        <p:spPr bwMode="auto">
          <a:xfrm>
            <a:off x="467759" y="915922"/>
            <a:ext cx="2743200" cy="1958817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D8C3B5-DC21-4845-A2DF-74EED770D9C8}"/>
              </a:ext>
            </a:extLst>
          </p:cNvPr>
          <p:cNvGrpSpPr/>
          <p:nvPr/>
        </p:nvGrpSpPr>
        <p:grpSpPr>
          <a:xfrm>
            <a:off x="1680324" y="5325672"/>
            <a:ext cx="5783353" cy="1066909"/>
            <a:chOff x="1849343" y="5325672"/>
            <a:chExt cx="5783353" cy="106690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DDFE9BE-907B-4009-91C6-09F46E0EE7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769" y="5325672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D457BC-57F7-4922-876B-4A431974AF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053" y="5479499"/>
              <a:ext cx="1136643" cy="7592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FD9AECE-3945-46F4-BF81-22AF11DD3E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9343" y="5619374"/>
              <a:ext cx="1199169" cy="479504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104179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5-</a:t>
            </a:r>
            <a:fld id="{8F71FEAF-F6AA-430B-8CBB-EF9419CE0A7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altLang="en-US" dirty="0"/>
              <a:t>Administer psychophysical tests and eye examinations to persons who have consumed varying amounts of alcohol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altLang="en-US" dirty="0"/>
              <a:t>Document results of tests and examinations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Accurately assess extent of </a:t>
            </a:r>
            <a:r>
              <a:rPr lang="en-US" altLang="ja-JP" dirty="0"/>
              <a:t>alcohol impairment based on tests and examinations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07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</p:spPr>
        <p:txBody>
          <a:bodyPr/>
          <a:lstStyle/>
          <a:p>
            <a:pPr lvl="1"/>
            <a:r>
              <a:rPr lang="en-US" dirty="0"/>
              <a:t>One member will be an examiner</a:t>
            </a:r>
          </a:p>
          <a:p>
            <a:pPr lvl="1"/>
            <a:r>
              <a:rPr lang="en-US" dirty="0"/>
              <a:t>One member will be the recorder</a:t>
            </a:r>
          </a:p>
          <a:p>
            <a:pPr lvl="1"/>
            <a:r>
              <a:rPr lang="en-US" dirty="0"/>
              <a:t>All others in group will observe/coach</a:t>
            </a:r>
          </a:p>
          <a:p>
            <a:pPr lvl="1"/>
            <a:r>
              <a:rPr lang="en-US" dirty="0"/>
              <a:t>Each team member will conduct at least one complete examination</a:t>
            </a:r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Team Assignments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6" y="6432555"/>
            <a:ext cx="2133600" cy="365125"/>
          </a:xfrm>
        </p:spPr>
        <p:txBody>
          <a:bodyPr/>
          <a:lstStyle/>
          <a:p>
            <a:r>
              <a:rPr lang="en-US"/>
              <a:t>5-</a:t>
            </a:r>
            <a:fld id="{8F71FEAF-F6AA-430B-8CBB-EF9419CE0A7C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52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HGN (record onset angle in each eye)</a:t>
            </a:r>
          </a:p>
          <a:p>
            <a:pPr lvl="1"/>
            <a:r>
              <a:rPr lang="en-US" dirty="0"/>
              <a:t>VGN</a:t>
            </a:r>
          </a:p>
          <a:p>
            <a:pPr lvl="1"/>
            <a:r>
              <a:rPr lang="en-US" dirty="0"/>
              <a:t>LOC</a:t>
            </a:r>
          </a:p>
          <a:p>
            <a:pPr lvl="1"/>
            <a:r>
              <a:rPr lang="en-US" dirty="0"/>
              <a:t>MRB</a:t>
            </a:r>
          </a:p>
          <a:p>
            <a:pPr lvl="1"/>
            <a:r>
              <a:rPr lang="en-US" dirty="0"/>
              <a:t>WAT</a:t>
            </a:r>
          </a:p>
          <a:p>
            <a:pPr lvl="1"/>
            <a:r>
              <a:rPr lang="en-US" dirty="0"/>
              <a:t>OLS (left foot and right foot)</a:t>
            </a:r>
          </a:p>
          <a:p>
            <a:pPr lvl="1"/>
            <a:r>
              <a:rPr lang="en-US" dirty="0"/>
              <a:t>FTN</a:t>
            </a:r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Testing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6" y="6432555"/>
            <a:ext cx="2133600" cy="365125"/>
          </a:xfrm>
        </p:spPr>
        <p:txBody>
          <a:bodyPr/>
          <a:lstStyle/>
          <a:p>
            <a:r>
              <a:rPr lang="en-US"/>
              <a:t>5-</a:t>
            </a:r>
            <a:fld id="{8F71FEAF-F6AA-430B-8CBB-EF9419CE0A7C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8F71FEAF-F6AA-430B-8CBB-EF9419CE0A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304800" y="2914650"/>
            <a:ext cx="8534400" cy="762000"/>
          </a:xfrm>
        </p:spPr>
        <p:txBody>
          <a:bodyPr/>
          <a:lstStyle/>
          <a:p>
            <a:r>
              <a:rPr lang="en-US" altLang="en-US" sz="4400" dirty="0"/>
              <a:t>Testing</a:t>
            </a:r>
            <a:endParaRPr lang="en-US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6631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19FD7E1-A8D1-49E1-8D3F-FE4FA1B2A8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22418"/>
            <a:ext cx="8534400" cy="7620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31497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athleen\Desktop\HSIP Courses\HSIP Prototype\nhi_HSIP_prototype_KK1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88767&quot;&gt;&lt;property id=&quot;20148&quot; value=&quot;5&quot;/&gt;&lt;property id=&quot;20300&quot; value=&quot;Slide 1&quot;/&gt;&lt;property id=&quot;20307&quot; value=&quot;563&quot;/&gt;&lt;/object&gt;&lt;object type=&quot;3&quot; unique_id=&quot;188768&quot;&gt;&lt;property id=&quot;20148&quot; value=&quot;5&quot;/&gt;&lt;property id=&quot;20300&quot; value=&quot;Slide 2 - &amp;quot;Learning Objectives&amp;quot;&quot;/&gt;&lt;property id=&quot;20307&quot; value=&quot;564&quot;/&gt;&lt;/object&gt;&lt;object type=&quot;3&quot; unique_id=&quot;188769&quot;&gt;&lt;property id=&quot;20148&quot; value=&quot;5&quot;/&gt;&lt;property id=&quot;20300&quot; value=&quot;Slide 3 - &amp;quot;Team Assignments&amp;quot;&quot;/&gt;&lt;property id=&quot;20307&quot; value=&quot;565&quot;/&gt;&lt;/object&gt;&lt;object type=&quot;3&quot; unique_id=&quot;188770&quot;&gt;&lt;property id=&quot;20148&quot; value=&quot;5&quot;/&gt;&lt;property id=&quot;20300&quot; value=&quot;Slide 4 - &amp;quot;Testing Procedures&amp;quot;&quot;/&gt;&lt;property id=&quot;20307&quot; value=&quot;566&quot;/&gt;&lt;/object&gt;&lt;object type=&quot;3&quot; unique_id=&quot;188771&quot;&gt;&lt;property id=&quot;20148&quot; value=&quot;5&quot;/&gt;&lt;property id=&quot;20300&quot; value=&quot;Slide 5 - &amp;quot;Testing&amp;quot;&quot;/&gt;&lt;property id=&quot;20307&quot; value=&quot;567&quot;/&gt;&lt;/object&gt;&lt;object type=&quot;3&quot; unique_id=&quot;188772&quot;&gt;&lt;property id=&quot;20148&quot; value=&quot;5&quot;/&gt;&lt;property id=&quot;20300&quot; value=&quot;Slide 6 - &amp;quot;QUESTIONS?&amp;quot;&quot;/&gt;&lt;property id=&quot;20307&quot; value=&quot;568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PROJECT_OPEN" val="0"/>
  <p:tag name="ARTICULATE_SLIDE_COUNT" val="6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21BC7E74-EFA1-4099-923A-5E5AC62FE897}" vid="{7C016463-1AA4-48F4-8A35-DB4D5B70027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4179BA3B-13CA-4411-AA6B-71AE0FAD2548}"/>
</file>

<file path=customXml/itemProps2.xml><?xml version="1.0" encoding="utf-8"?>
<ds:datastoreItem xmlns:ds="http://schemas.openxmlformats.org/officeDocument/2006/customXml" ds:itemID="{2ED5A9B0-CA1C-4912-8A14-98301E511E38}"/>
</file>

<file path=customXml/itemProps3.xml><?xml version="1.0" encoding="utf-8"?>
<ds:datastoreItem xmlns:ds="http://schemas.openxmlformats.org/officeDocument/2006/customXml" ds:itemID="{99F36772-A8A5-4C63-8A5D-DC75A902E40C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39358</TotalTime>
  <Words>210</Words>
  <Application>Microsoft Office PowerPoint</Application>
  <PresentationFormat>On-screen Show (4:3)</PresentationFormat>
  <Paragraphs>62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Trebuchet MS</vt:lpstr>
      <vt:lpstr>Wingdings 2</vt:lpstr>
      <vt:lpstr>DRE</vt:lpstr>
      <vt:lpstr>Photo Editor Photo</vt:lpstr>
      <vt:lpstr>PowerPoint Presentation</vt:lpstr>
      <vt:lpstr>Learning Objectives</vt:lpstr>
      <vt:lpstr>Team Assignments</vt:lpstr>
      <vt:lpstr>Testing Procedures</vt:lpstr>
      <vt:lpstr>Testing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Ziegler, Amy (TSI)</cp:lastModifiedBy>
  <cp:revision>806</cp:revision>
  <cp:lastPrinted>2014-05-02T15:30:11Z</cp:lastPrinted>
  <dcterms:created xsi:type="dcterms:W3CDTF">2005-12-09T17:41:03Z</dcterms:created>
  <dcterms:modified xsi:type="dcterms:W3CDTF">2022-09-13T19:41:04Z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63975E8F-1507-4C32-AA80-209BFD4E68D6</vt:lpwstr>
  </property>
  <property fmtid="{D5CDD505-2E9C-101B-9397-08002B2CF9AE}" pid="3" name="ArticulatePath">
    <vt:lpwstr>PRE_PPT_05 April 2021</vt:lpwstr>
  </property>
  <property fmtid="{D5CDD505-2E9C-101B-9397-08002B2CF9AE}" pid="4" name="ContentTypeId">
    <vt:lpwstr>0x010100A31DCCF0BBFCB640886DBD6AA5C4DF7C</vt:lpwstr>
  </property>
</Properties>
</file>